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13716000" cx="2437765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 Black"/>
      <p:bold r:id="rId26"/>
      <p:boldItalic r:id="rId27"/>
    </p:embeddedFont>
    <p:embeddedFont>
      <p:font typeface="Roboto Medium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Amatic SC"/>
      <p:regular r:id="rId36"/>
      <p:bold r:id="rId37"/>
    </p:embeddedFont>
    <p:embeddedFont>
      <p:font typeface="Inconsolata"/>
      <p:regular r:id="rId38"/>
      <p:bold r:id="rId39"/>
    </p:embeddedFont>
    <p:embeddedFont>
      <p:font typeface="Poppins"/>
      <p:regular r:id="rId40"/>
      <p:bold r:id="rId41"/>
      <p:italic r:id="rId42"/>
      <p:boldItalic r:id="rId43"/>
    </p:embeddedFont>
    <p:embeddedFont>
      <p:font typeface="Lato Light"/>
      <p:regular r:id="rId44"/>
      <p:bold r:id="rId45"/>
      <p:italic r:id="rId46"/>
      <p:boldItalic r:id="rId47"/>
    </p:embeddedFont>
    <p:embeddedFont>
      <p:font typeface="Poppins Medium"/>
      <p:regular r:id="rId48"/>
      <p:bold r:id="rId49"/>
      <p:italic r:id="rId50"/>
      <p:boldItalic r:id="rId51"/>
    </p:embeddedFont>
    <p:embeddedFont>
      <p:font typeface="Roboto Light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E524E7-BD25-4437-AC07-E6ED95A16D7D}">
  <a:tblStyle styleId="{7FE524E7-BD25-4437-AC07-E6ED95A16D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44" Type="http://schemas.openxmlformats.org/officeDocument/2006/relationships/font" Target="fonts/LatoLight-regular.fntdata"/><Relationship Id="rId43" Type="http://schemas.openxmlformats.org/officeDocument/2006/relationships/font" Target="fonts/Poppins-boldItalic.fntdata"/><Relationship Id="rId46" Type="http://schemas.openxmlformats.org/officeDocument/2006/relationships/font" Target="fonts/LatoLight-italic.fntdata"/><Relationship Id="rId45" Type="http://schemas.openxmlformats.org/officeDocument/2006/relationships/font" Target="fonts/La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PoppinsMedium-regular.fntdata"/><Relationship Id="rId47" Type="http://schemas.openxmlformats.org/officeDocument/2006/relationships/font" Target="fonts/LatoLight-boldItalic.fntdata"/><Relationship Id="rId49" Type="http://schemas.openxmlformats.org/officeDocument/2006/relationships/font" Target="fonts/Poppins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boldItalic.fntdata"/><Relationship Id="rId30" Type="http://schemas.openxmlformats.org/officeDocument/2006/relationships/font" Target="fonts/RobotoMedium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AmaticSC-bold.fntdata"/><Relationship Id="rId36" Type="http://schemas.openxmlformats.org/officeDocument/2006/relationships/font" Target="fonts/AmaticSC-regular.fntdata"/><Relationship Id="rId39" Type="http://schemas.openxmlformats.org/officeDocument/2006/relationships/font" Target="fonts/Inconsolata-bold.fntdata"/><Relationship Id="rId38" Type="http://schemas.openxmlformats.org/officeDocument/2006/relationships/font" Target="fonts/Inconsolata-regular.fntdata"/><Relationship Id="rId20" Type="http://schemas.openxmlformats.org/officeDocument/2006/relationships/slide" Target="slides/slide12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3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26" Type="http://schemas.openxmlformats.org/officeDocument/2006/relationships/font" Target="fonts/RobotoBlack-bold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Medium-regular.fntdata"/><Relationship Id="rId27" Type="http://schemas.openxmlformats.org/officeDocument/2006/relationships/font" Target="fonts/RobotoBlack-boldItalic.fntdata"/><Relationship Id="rId29" Type="http://schemas.openxmlformats.org/officeDocument/2006/relationships/font" Target="fonts/RobotoMedium-bold.fntdata"/><Relationship Id="rId51" Type="http://schemas.openxmlformats.org/officeDocument/2006/relationships/font" Target="fonts/PoppinsMedium-boldItalic.fntdata"/><Relationship Id="rId50" Type="http://schemas.openxmlformats.org/officeDocument/2006/relationships/font" Target="fonts/PoppinsMedium-italic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3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5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4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7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6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1b5421109f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1b542110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261e2139f1_0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1261e2139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4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9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.png"/><Relationship Id="rId4" Type="http://schemas.openxmlformats.org/officeDocument/2006/relationships/image" Target="../media/image6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9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60.png"/><Relationship Id="rId7" Type="http://schemas.openxmlformats.org/officeDocument/2006/relationships/image" Target="../media/image5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7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78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69.png"/><Relationship Id="rId4" Type="http://schemas.openxmlformats.org/officeDocument/2006/relationships/image" Target="../media/image62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Relationship Id="rId7" Type="http://schemas.openxmlformats.org/officeDocument/2006/relationships/image" Target="../media/image64.png"/><Relationship Id="rId8" Type="http://schemas.openxmlformats.org/officeDocument/2006/relationships/image" Target="../media/image8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1.png"/><Relationship Id="rId5" Type="http://schemas.openxmlformats.org/officeDocument/2006/relationships/image" Target="../media/image77.png"/><Relationship Id="rId6" Type="http://schemas.openxmlformats.org/officeDocument/2006/relationships/image" Target="../media/image100.png"/><Relationship Id="rId7" Type="http://schemas.openxmlformats.org/officeDocument/2006/relationships/image" Target="../media/image85.png"/><Relationship Id="rId8" Type="http://schemas.openxmlformats.org/officeDocument/2006/relationships/image" Target="../media/image8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72.png"/><Relationship Id="rId6" Type="http://schemas.openxmlformats.org/officeDocument/2006/relationships/image" Target="../media/image7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101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102.png"/><Relationship Id="rId5" Type="http://schemas.openxmlformats.org/officeDocument/2006/relationships/image" Target="../media/image99.png"/><Relationship Id="rId6" Type="http://schemas.openxmlformats.org/officeDocument/2006/relationships/image" Target="../media/image95.png"/><Relationship Id="rId7" Type="http://schemas.openxmlformats.org/officeDocument/2006/relationships/image" Target="../media/image94.png"/><Relationship Id="rId8" Type="http://schemas.openxmlformats.org/officeDocument/2006/relationships/image" Target="../media/image9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4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205.185.125.104/files/june11.dll" TargetMode="External"/><Relationship Id="rId4" Type="http://schemas.openxmlformats.org/officeDocument/2006/relationships/image" Target="../media/image1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the Internet</a:t>
            </a:r>
            <a:endParaRPr/>
          </a:p>
        </p:txBody>
      </p:sp>
      <p:sp>
        <p:nvSpPr>
          <p:cNvPr id="1400" name="Google Shape;1400;p9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normal behavior consists of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01" name="Google Shape;1401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2" name="Google Shape;1402;p9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9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HTTP GET requests and POST using TCP and UDP protocols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Browsing the internet, streaming videos and YouTube 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Most of the normal traffic downloads consisted of files needed for browser translation (.js, .php, etc.)</a:t>
            </a:r>
            <a:endParaRPr/>
          </a:p>
        </p:txBody>
      </p:sp>
      <p:pic>
        <p:nvPicPr>
          <p:cNvPr id="1404" name="Google Shape;140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176" y="6832213"/>
            <a:ext cx="18072300" cy="28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4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9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Downloading Malware and Illegal Downloads</a:t>
            </a:r>
            <a:endParaRPr/>
          </a:p>
        </p:txBody>
      </p:sp>
      <p:sp>
        <p:nvSpPr>
          <p:cNvPr id="1417" name="Google Shape;1417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This malicious behavior consists of: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18" name="Google Shape;1418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9" name="Google Shape;1419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95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Downloading suspicious files from unknown websites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Downloading copyrighted files and artwork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Users were seen downloading files that seemed harmless, but were classified as malware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One file in question is: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http://205.185.125.104/files/june11.dll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1" name="Google Shape;142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964" y="6665750"/>
            <a:ext cx="11155375" cy="59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192.168.1.1/24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4" name="Google Shape;1354;p8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5" name="Google Shape;13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50" y="2487525"/>
            <a:ext cx="17008826" cy="99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8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/>
        </p:nvGraphicFramePr>
        <p:xfrm>
          <a:off x="1191000" y="472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{7FE524E7-BD25-4437-AC07-E6ED95A16D7D}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Core not updated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Security Patches needed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AntiMalware/AV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Install needed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Firewall Rules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WAF needed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8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75" name="Google Shape;1375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6" name="Google Shape;1376;p9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7" name="Google Shape;1377;p90"/>
          <p:cNvGraphicFramePr/>
          <p:nvPr/>
        </p:nvGraphicFramePr>
        <p:xfrm>
          <a:off x="1176963" y="35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{7FE524E7-BD25-4437-AC07-E6ED95A16D7D}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172.16.4.205, 185.243.115.84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TCP, UDP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808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4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/>
                        <a:t>2</a:t>
                      </a:r>
                      <a:endParaRPr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84" name="Google Shape;1384;p9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385" name="Google Shape;1385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6" name="Google Shape;1386;p9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91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Watching YouTube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Reading the news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Searches in browser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Sending and receiving malware, spyware and phishing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Illegal downloads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2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